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59" r:id="rId15"/>
    <p:sldId id="271" r:id="rId16"/>
    <p:sldId id="272" r:id="rId17"/>
    <p:sldId id="274" r:id="rId18"/>
    <p:sldId id="275" r:id="rId19"/>
    <p:sldId id="276"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6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C0192-CDB4-44F7-8824-704C6DACF723}" type="datetimeFigureOut">
              <a:rPr lang="en-US" smtClean="0"/>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17CF75-3553-45E7-9DB7-C544300F211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GHM</a:t>
            </a:r>
            <a:endParaRPr lang="en-US"/>
          </a:p>
        </p:txBody>
      </p:sp>
      <p:sp>
        <p:nvSpPr>
          <p:cNvPr id="4" name="Slide Number Placeholder 3"/>
          <p:cNvSpPr>
            <a:spLocks noGrp="1"/>
          </p:cNvSpPr>
          <p:nvPr>
            <p:ph type="sldNum" sz="quarter" idx="10"/>
          </p:nvPr>
        </p:nvSpPr>
        <p:spPr/>
        <p:txBody>
          <a:bodyPr/>
          <a:lstStyle/>
          <a:p>
            <a:fld id="{6817CF75-3553-45E7-9DB7-C544300F2114}" type="slidenum">
              <a:rPr lang="en-US" smtClean="0"/>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pPr/>
              <a:t>17</a:t>
            </a:fld>
            <a:endParaRPr lang="en-US" dirty="0"/>
          </a:p>
        </p:txBody>
      </p:sp>
    </p:spTree>
    <p:extLst>
      <p:ext uri="{BB962C8B-B14F-4D97-AF65-F5344CB8AC3E}">
        <p14:creationId xmlns="" xmlns:p14="http://schemas.microsoft.com/office/powerpoint/2010/main" val="401077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pPr/>
              <a:t>18</a:t>
            </a:fld>
            <a:endParaRPr lang="en-US" dirty="0"/>
          </a:p>
        </p:txBody>
      </p:sp>
    </p:spTree>
    <p:extLst>
      <p:ext uri="{BB962C8B-B14F-4D97-AF65-F5344CB8AC3E}">
        <p14:creationId xmlns="" xmlns:p14="http://schemas.microsoft.com/office/powerpoint/2010/main" val="401077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pPr/>
              <a:t>19</a:t>
            </a:fld>
            <a:endParaRPr lang="en-US" dirty="0"/>
          </a:p>
        </p:txBody>
      </p:sp>
    </p:spTree>
    <p:extLst>
      <p:ext uri="{BB962C8B-B14F-4D97-AF65-F5344CB8AC3E}">
        <p14:creationId xmlns=""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E6D913C-5EBD-40A0-BCDF-67C91444540F}" type="datetimeFigureOut">
              <a:rPr lang="en-US" smtClean="0"/>
              <a:pPr/>
              <a:t>4/22/2013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B632E8C-BF29-47A4-AF4D-E4D2616018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6D913C-5EBD-40A0-BCDF-67C91444540F}"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32E8C-BF29-47A4-AF4D-E4D2616018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6D913C-5EBD-40A0-BCDF-67C91444540F}"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32E8C-BF29-47A4-AF4D-E4D2616018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6D913C-5EBD-40A0-BCDF-67C91444540F}"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32E8C-BF29-47A4-AF4D-E4D2616018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6D913C-5EBD-40A0-BCDF-67C91444540F}"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32E8C-BF29-47A4-AF4D-E4D2616018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6D913C-5EBD-40A0-BCDF-67C91444540F}"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32E8C-BF29-47A4-AF4D-E4D2616018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6D913C-5EBD-40A0-BCDF-67C91444540F}"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32E8C-BF29-47A4-AF4D-E4D2616018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E6D913C-5EBD-40A0-BCDF-67C91444540F}" type="datetimeFigureOut">
              <a:rPr lang="en-US" smtClean="0"/>
              <a:pPr/>
              <a:t>4/22/2013</a:t>
            </a:fld>
            <a:endParaRPr lang="en-US"/>
          </a:p>
        </p:txBody>
      </p:sp>
      <p:sp>
        <p:nvSpPr>
          <p:cNvPr id="8" name="Slide Number Placeholder 7"/>
          <p:cNvSpPr>
            <a:spLocks noGrp="1"/>
          </p:cNvSpPr>
          <p:nvPr>
            <p:ph type="sldNum" sz="quarter" idx="11"/>
          </p:nvPr>
        </p:nvSpPr>
        <p:spPr/>
        <p:txBody>
          <a:bodyPr/>
          <a:lstStyle/>
          <a:p>
            <a:fld id="{8B632E8C-BF29-47A4-AF4D-E4D26160189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D913C-5EBD-40A0-BCDF-67C91444540F}"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632E8C-BF29-47A4-AF4D-E4D2616018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6D913C-5EBD-40A0-BCDF-67C91444540F}"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B632E8C-BF29-47A4-AF4D-E4D2616018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E6D913C-5EBD-40A0-BCDF-67C91444540F}"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32E8C-BF29-47A4-AF4D-E4D2616018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E6D913C-5EBD-40A0-BCDF-67C91444540F}" type="datetimeFigureOut">
              <a:rPr lang="en-US" smtClean="0"/>
              <a:pPr/>
              <a:t>4/22/2013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B632E8C-BF29-47A4-AF4D-E4D26160189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362199"/>
          </a:xfrm>
        </p:spPr>
        <p:txBody>
          <a:bodyPr/>
          <a:lstStyle/>
          <a:p>
            <a:r>
              <a:rPr lang="en-US" dirty="0" smtClean="0"/>
              <a:t>Mr. B’s  GUIDE TO CRQ’s</a:t>
            </a:r>
            <a:endParaRPr lang="en-US" dirty="0"/>
          </a:p>
        </p:txBody>
      </p:sp>
      <p:sp>
        <p:nvSpPr>
          <p:cNvPr id="3" name="Subtitle 2"/>
          <p:cNvSpPr>
            <a:spLocks noGrp="1"/>
          </p:cNvSpPr>
          <p:nvPr>
            <p:ph type="subTitle" idx="1"/>
          </p:nvPr>
        </p:nvSpPr>
        <p:spPr>
          <a:xfrm>
            <a:off x="304800" y="3200400"/>
            <a:ext cx="3072150" cy="1524000"/>
          </a:xfrm>
        </p:spPr>
        <p:txBody>
          <a:bodyPr>
            <a:noAutofit/>
          </a:bodyPr>
          <a:lstStyle/>
          <a:p>
            <a:pPr algn="ctr"/>
            <a:r>
              <a:rPr lang="en-US" sz="3200" dirty="0" smtClean="0">
                <a:solidFill>
                  <a:srgbClr val="FF0000"/>
                </a:solidFill>
                <a:latin typeface="+mj-lt"/>
              </a:rPr>
              <a:t>How to Answer Constructed Response Questions Correctly!!!!!!</a:t>
            </a:r>
            <a:endParaRPr lang="en-US" sz="3200" dirty="0">
              <a:solidFill>
                <a:srgbClr val="FF0000"/>
              </a:solidFill>
              <a:latin typeface="+mj-lt"/>
            </a:endParaRPr>
          </a:p>
        </p:txBody>
      </p:sp>
      <p:pic>
        <p:nvPicPr>
          <p:cNvPr id="4" name="Picture 3" descr="top secret.jpg"/>
          <p:cNvPicPr>
            <a:picLocks noChangeAspect="1"/>
          </p:cNvPicPr>
          <p:nvPr/>
        </p:nvPicPr>
        <p:blipFill>
          <a:blip r:embed="rId2" cstate="print"/>
          <a:stretch>
            <a:fillRect/>
          </a:stretch>
        </p:blipFill>
        <p:spPr>
          <a:xfrm>
            <a:off x="3505200" y="2667000"/>
            <a:ext cx="5638800" cy="4191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457200"/>
            <a:ext cx="8229600" cy="5668963"/>
          </a:xfrm>
        </p:spPr>
        <p:txBody>
          <a:bodyPr/>
          <a:lstStyle/>
          <a:p>
            <a:pPr eaLnBrk="1" hangingPunct="1"/>
            <a:r>
              <a:rPr lang="en-US" dirty="0" smtClean="0"/>
              <a:t>As you see, these are “short answer questions” and are not meant to be answered as an essay.</a:t>
            </a:r>
          </a:p>
          <a:p>
            <a:pPr eaLnBrk="1" hangingPunct="1"/>
            <a:r>
              <a:rPr lang="en-US" dirty="0" smtClean="0"/>
              <a:t>Identify the 3 parts of the question asked, then make sure that your response answers each of the </a:t>
            </a:r>
            <a:r>
              <a:rPr lang="en-US" dirty="0" smtClean="0"/>
              <a:t>3</a:t>
            </a:r>
            <a:r>
              <a:rPr lang="en-US" dirty="0" smtClean="0"/>
              <a:t> </a:t>
            </a:r>
            <a:r>
              <a:rPr lang="en-US" dirty="0" smtClean="0"/>
              <a:t>parts.</a:t>
            </a:r>
          </a:p>
          <a:p>
            <a:pPr eaLnBrk="1" hangingPunct="1"/>
            <a:r>
              <a:rPr lang="en-US" dirty="0" smtClean="0"/>
              <a:t>No answer at all gets 0 points!</a:t>
            </a:r>
          </a:p>
          <a:p>
            <a:pPr eaLnBrk="1" hangingPunct="1"/>
            <a:r>
              <a:rPr lang="en-US" dirty="0" smtClean="0"/>
              <a:t>Answering 1 part of the question correctly counts as 1 point, 2 parts = 2 points, and so 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fade">
                                      <p:cBhvr>
                                        <p:cTn id="15" dur="1000"/>
                                        <p:tgtEl>
                                          <p:spTgt spid="9219">
                                            <p:txEl>
                                              <p:pRg st="1" end="1"/>
                                            </p:txEl>
                                          </p:spTgt>
                                        </p:tgtEl>
                                      </p:cBhvr>
                                    </p:animEffect>
                                    <p:anim calcmode="lin" valueType="num">
                                      <p:cBhvr>
                                        <p:cTn id="16"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21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Effect transition="in" filter="fade">
                                      <p:cBhvr>
                                        <p:cTn id="23" dur="1000"/>
                                        <p:tgtEl>
                                          <p:spTgt spid="9219">
                                            <p:txEl>
                                              <p:pRg st="2" end="2"/>
                                            </p:txEl>
                                          </p:spTgt>
                                        </p:tgtEl>
                                      </p:cBhvr>
                                    </p:animEffect>
                                    <p:anim calcmode="lin" valueType="num">
                                      <p:cBhvr>
                                        <p:cTn id="24"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Effect transition="in" filter="fade">
                                      <p:cBhvr>
                                        <p:cTn id="31" dur="1000"/>
                                        <p:tgtEl>
                                          <p:spTgt spid="9219">
                                            <p:txEl>
                                              <p:pRg st="3" end="3"/>
                                            </p:txEl>
                                          </p:spTgt>
                                        </p:tgtEl>
                                      </p:cBhvr>
                                    </p:animEffect>
                                    <p:anim calcmode="lin" valueType="num">
                                      <p:cBhvr>
                                        <p:cTn id="32"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921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21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9762"/>
          </a:xfrm>
        </p:spPr>
        <p:txBody>
          <a:bodyPr/>
          <a:lstStyle/>
          <a:p>
            <a:pPr eaLnBrk="1" hangingPunct="1"/>
            <a:r>
              <a:rPr lang="en-US" sz="3200" smtClean="0"/>
              <a:t>Now you try one alone:</a:t>
            </a:r>
          </a:p>
        </p:txBody>
      </p:sp>
      <p:sp>
        <p:nvSpPr>
          <p:cNvPr id="7171" name="Rectangle 3"/>
          <p:cNvSpPr>
            <a:spLocks noGrp="1" noChangeArrowheads="1"/>
          </p:cNvSpPr>
          <p:nvPr>
            <p:ph type="body" idx="1"/>
          </p:nvPr>
        </p:nvSpPr>
        <p:spPr>
          <a:xfrm>
            <a:off x="457200" y="1219200"/>
            <a:ext cx="8229600" cy="4906963"/>
          </a:xfrm>
        </p:spPr>
        <p:txBody>
          <a:bodyPr/>
          <a:lstStyle/>
          <a:p>
            <a:pPr eaLnBrk="1" hangingPunct="1"/>
            <a:r>
              <a:rPr lang="en-US" sz="4000" smtClean="0"/>
              <a:t>Name your two favorite teachers and give a reason why each one is your favorite.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17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3"/>
          <p:cNvSpPr>
            <a:spLocks noGrp="1" noChangeAspect="1" noChangeArrowheads="1"/>
          </p:cNvSpPr>
          <p:nvPr>
            <p:ph type="body" idx="1"/>
          </p:nvPr>
        </p:nvSpPr>
        <p:spPr>
          <a:xfrm>
            <a:off x="304800" y="228600"/>
            <a:ext cx="8534400" cy="5897563"/>
          </a:xfrm>
        </p:spPr>
        <p:txBody>
          <a:bodyPr/>
          <a:lstStyle/>
          <a:p>
            <a:pPr eaLnBrk="1" hangingPunct="1"/>
            <a:r>
              <a:rPr lang="en-US" dirty="0" smtClean="0"/>
              <a:t>Share your answer with a partner near you.</a:t>
            </a:r>
          </a:p>
          <a:p>
            <a:pPr eaLnBrk="1" hangingPunct="1"/>
            <a:r>
              <a:rPr lang="en-US" dirty="0" smtClean="0"/>
              <a:t>Check your partner’s answer.</a:t>
            </a:r>
          </a:p>
          <a:p>
            <a:pPr lvl="1" eaLnBrk="1" hangingPunct="1"/>
            <a:r>
              <a:rPr lang="en-US" sz="3600" dirty="0" smtClean="0"/>
              <a:t>Does the answer begin with restating the question?</a:t>
            </a:r>
          </a:p>
          <a:p>
            <a:pPr lvl="1" eaLnBrk="1" hangingPunct="1"/>
            <a:r>
              <a:rPr lang="en-US" sz="3600" dirty="0" smtClean="0"/>
              <a:t>Has your partner answered all 3 parts of the question?  </a:t>
            </a:r>
          </a:p>
          <a:p>
            <a:pPr lvl="1" eaLnBrk="1" hangingPunct="1"/>
            <a:r>
              <a:rPr lang="en-US" sz="3600" dirty="0" smtClean="0"/>
              <a:t>Score the answer 0, 1, 2, 3, according to completeness.</a:t>
            </a:r>
          </a:p>
          <a:p>
            <a:pPr eaLnBrk="1" hangingPunct="1">
              <a:buFontTx/>
              <a:buNone/>
            </a:pPr>
            <a:r>
              <a:rPr lang="en-US" sz="3600" dirty="0" smtClean="0"/>
              <a:t>	</a:t>
            </a:r>
          </a:p>
          <a:p>
            <a:pPr eaLnBrk="1" hangingPunct="1">
              <a:buFontTx/>
              <a:buNone/>
            </a:pPr>
            <a:r>
              <a:rPr lang="en-US" sz="2800"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fade">
                                      <p:cBhvr>
                                        <p:cTn id="15" dur="1000"/>
                                        <p:tgtEl>
                                          <p:spTgt spid="10243">
                                            <p:txEl>
                                              <p:pRg st="1" end="1"/>
                                            </p:txEl>
                                          </p:spTgt>
                                        </p:tgtEl>
                                      </p:cBhvr>
                                    </p:animEffect>
                                    <p:anim calcmode="lin" valueType="num">
                                      <p:cBhvr>
                                        <p:cTn id="16"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2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0243">
                                            <p:txEl>
                                              <p:pRg st="2" end="2"/>
                                            </p:txEl>
                                          </p:spTgt>
                                        </p:tgtEl>
                                        <p:attrNameLst>
                                          <p:attrName>style.visibility</p:attrName>
                                        </p:attrNameLst>
                                      </p:cBhvr>
                                      <p:to>
                                        <p:strVal val="visible"/>
                                      </p:to>
                                    </p:set>
                                    <p:animEffect transition="in" filter="fade">
                                      <p:cBhvr>
                                        <p:cTn id="23" dur="1000"/>
                                        <p:tgtEl>
                                          <p:spTgt spid="10243">
                                            <p:txEl>
                                              <p:pRg st="2" end="2"/>
                                            </p:txEl>
                                          </p:spTgt>
                                        </p:tgtEl>
                                      </p:cBhvr>
                                    </p:animEffect>
                                    <p:anim calcmode="lin" valueType="num">
                                      <p:cBhvr>
                                        <p:cTn id="24"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Effect transition="in" filter="fade">
                                      <p:cBhvr>
                                        <p:cTn id="31" dur="1000"/>
                                        <p:tgtEl>
                                          <p:spTgt spid="10243">
                                            <p:txEl>
                                              <p:pRg st="3" end="3"/>
                                            </p:txEl>
                                          </p:spTgt>
                                        </p:tgtEl>
                                      </p:cBhvr>
                                    </p:animEffect>
                                    <p:anim calcmode="lin" valueType="num">
                                      <p:cBhvr>
                                        <p:cTn id="32"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24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0243">
                                            <p:txEl>
                                              <p:pRg st="4" end="4"/>
                                            </p:txEl>
                                          </p:spTgt>
                                        </p:tgtEl>
                                        <p:attrNameLst>
                                          <p:attrName>style.visibility</p:attrName>
                                        </p:attrNameLst>
                                      </p:cBhvr>
                                      <p:to>
                                        <p:strVal val="visible"/>
                                      </p:to>
                                    </p:set>
                                    <p:animEffect transition="in" filter="fade">
                                      <p:cBhvr>
                                        <p:cTn id="39" dur="1000"/>
                                        <p:tgtEl>
                                          <p:spTgt spid="10243">
                                            <p:txEl>
                                              <p:pRg st="4" end="4"/>
                                            </p:txEl>
                                          </p:spTgt>
                                        </p:tgtEl>
                                      </p:cBhvr>
                                    </p:animEffect>
                                    <p:anim calcmode="lin" valueType="num">
                                      <p:cBhvr>
                                        <p:cTn id="40"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24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24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342900" lvl="1" indent="-342900" eaLnBrk="1" hangingPunct="1"/>
            <a:r>
              <a:rPr lang="en-US" sz="3600" dirty="0" smtClean="0"/>
              <a:t>Is the answer explained with  specific details?</a:t>
            </a:r>
          </a:p>
          <a:p>
            <a:pPr marL="342900" lvl="1" indent="-342900" eaLnBrk="1" hangingPunct="1"/>
            <a:r>
              <a:rPr lang="en-US" sz="3600" dirty="0" smtClean="0"/>
              <a:t>Give your partner feedback  about their response. </a:t>
            </a:r>
          </a:p>
          <a:p>
            <a:pPr marL="342900" lvl="1" indent="-342900" eaLnBrk="1" hangingPunct="1"/>
            <a:r>
              <a:rPr lang="en-US" sz="3600" dirty="0" smtClean="0"/>
              <a:t>Tell your partner how they could have scored more points or explained their answer better.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0"/>
            <a:ext cx="6480048" cy="2301240"/>
          </a:xfrm>
        </p:spPr>
        <p:txBody>
          <a:bodyPr/>
          <a:lstStyle/>
          <a:p>
            <a:r>
              <a:rPr lang="en-US" dirty="0" smtClean="0"/>
              <a:t>Bullets and Diagrams</a:t>
            </a:r>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spider-monkey_719_600x450.jpg"/>
          <p:cNvPicPr>
            <a:picLocks noChangeAspect="1"/>
          </p:cNvPicPr>
          <p:nvPr/>
        </p:nvPicPr>
        <p:blipFill>
          <a:blip r:embed="rId2" cstate="print"/>
          <a:stretch>
            <a:fillRect/>
          </a:stretch>
        </p:blipFill>
        <p:spPr>
          <a:xfrm>
            <a:off x="304800" y="1285874"/>
            <a:ext cx="8458200" cy="55721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93" y="381000"/>
            <a:ext cx="8117414" cy="1143000"/>
          </a:xfrm>
        </p:spPr>
        <p:txBody>
          <a:bodyPr>
            <a:normAutofit/>
          </a:bodyPr>
          <a:lstStyle/>
          <a:p>
            <a:r>
              <a:rPr lang="en-US" sz="3200" u="sng" dirty="0" smtClean="0"/>
              <a:t>Constructed Response Sample from WCPSS</a:t>
            </a:r>
            <a:endParaRPr lang="en-US" sz="3200" u="sng" dirty="0"/>
          </a:p>
        </p:txBody>
      </p:sp>
      <p:sp>
        <p:nvSpPr>
          <p:cNvPr id="3" name="Content Placeholder 2"/>
          <p:cNvSpPr>
            <a:spLocks noGrp="1"/>
          </p:cNvSpPr>
          <p:nvPr>
            <p:ph idx="1"/>
          </p:nvPr>
        </p:nvSpPr>
        <p:spPr>
          <a:xfrm>
            <a:off x="970613" y="1676400"/>
            <a:ext cx="7545765" cy="5181600"/>
          </a:xfrm>
        </p:spPr>
        <p:txBody>
          <a:bodyPr>
            <a:normAutofit fontScale="92500" lnSpcReduction="10000"/>
          </a:bodyPr>
          <a:lstStyle/>
          <a:p>
            <a:pPr marL="0" indent="0">
              <a:buNone/>
            </a:pPr>
            <a:r>
              <a:rPr lang="en-US" b="1" u="sng" dirty="0" smtClean="0"/>
              <a:t>Ideally</a:t>
            </a:r>
            <a:r>
              <a:rPr lang="en-US" b="1" dirty="0" smtClean="0"/>
              <a:t>– </a:t>
            </a:r>
          </a:p>
          <a:p>
            <a:pPr marL="0" indent="0">
              <a:buNone/>
            </a:pPr>
            <a:r>
              <a:rPr lang="en-US" sz="2000" dirty="0" smtClean="0"/>
              <a:t>“memorization </a:t>
            </a:r>
            <a:r>
              <a:rPr lang="en-US" sz="2000" dirty="0"/>
              <a:t>and recitation of </a:t>
            </a:r>
            <a:r>
              <a:rPr lang="en-US" sz="2000" dirty="0" smtClean="0"/>
              <a:t>[the Qur’an]in its original </a:t>
            </a:r>
            <a:r>
              <a:rPr lang="en-US" sz="2000" dirty="0"/>
              <a:t>language is necessary for the performance of the daily </a:t>
            </a:r>
            <a:r>
              <a:rPr lang="en-US" sz="2000" dirty="0" smtClean="0"/>
              <a:t>rituals….in </a:t>
            </a:r>
            <a:r>
              <a:rPr lang="en-US" sz="2000" dirty="0"/>
              <a:t>the case of the Qur'an, although it has been translated into many languages, these translations cannot replace the original language as a language of worship, which continues to be Arabic for all Muslims, native speakers and </a:t>
            </a:r>
            <a:r>
              <a:rPr lang="en-US" sz="2000" dirty="0" smtClean="0"/>
              <a:t>others…Other </a:t>
            </a:r>
            <a:r>
              <a:rPr lang="en-US" sz="2000" dirty="0"/>
              <a:t>holy books also came to be associated with specific languages, such as the Torah with Hebrew, and, perhaps less intimately, the New Testament with Greek and Latin. However, the nature of the relationship between the Qur'an and Arabic is still </a:t>
            </a:r>
            <a:r>
              <a:rPr lang="en-US" sz="2000" dirty="0" smtClean="0"/>
              <a:t>unique.”</a:t>
            </a:r>
          </a:p>
          <a:p>
            <a:endParaRPr lang="en-US" sz="1200" dirty="0"/>
          </a:p>
          <a:p>
            <a:pPr marL="0" indent="0">
              <a:buNone/>
            </a:pPr>
            <a:r>
              <a:rPr lang="en-US" b="1" dirty="0"/>
              <a:t>Using the excerpt above, identify the holy book of the Islamic faith,  the language in which it was originally written, and a lasting impact of this relationship.</a:t>
            </a:r>
          </a:p>
        </p:txBody>
      </p:sp>
      <p:sp>
        <p:nvSpPr>
          <p:cNvPr id="6" name="TextBox 5"/>
          <p:cNvSpPr txBox="1"/>
          <p:nvPr/>
        </p:nvSpPr>
        <p:spPr>
          <a:xfrm>
            <a:off x="4629164" y="0"/>
            <a:ext cx="3544223" cy="523220"/>
          </a:xfrm>
          <a:prstGeom prst="rect">
            <a:avLst/>
          </a:prstGeom>
          <a:noFill/>
        </p:spPr>
        <p:txBody>
          <a:bodyPr wrap="square" rtlCol="0">
            <a:spAutoFit/>
          </a:bodyPr>
          <a:lstStyle/>
          <a:p>
            <a:r>
              <a:rPr lang="en-US" sz="2800" b="1" dirty="0">
                <a:solidFill>
                  <a:schemeClr val="bg1"/>
                </a:solidFill>
                <a:latin typeface="Arial Narrow" pitchFamily="34" charset="0"/>
                <a:cs typeface="Aharoni" pitchFamily="2" charset="-79"/>
              </a:rPr>
              <a:t>Data Team- Spring 2013</a:t>
            </a:r>
          </a:p>
        </p:txBody>
      </p:sp>
    </p:spTree>
    <p:extLst>
      <p:ext uri="{BB962C8B-B14F-4D97-AF65-F5344CB8AC3E}">
        <p14:creationId xmlns="" xmlns:p14="http://schemas.microsoft.com/office/powerpoint/2010/main" val="3265682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93" y="381000"/>
            <a:ext cx="7024744" cy="1143000"/>
          </a:xfrm>
        </p:spPr>
        <p:txBody>
          <a:bodyPr/>
          <a:lstStyle/>
          <a:p>
            <a:r>
              <a:rPr lang="en-US" u="sng" dirty="0" smtClean="0"/>
              <a:t>Reading the Question</a:t>
            </a:r>
            <a:endParaRPr lang="en-US" u="sng" dirty="0"/>
          </a:p>
        </p:txBody>
      </p:sp>
      <p:sp>
        <p:nvSpPr>
          <p:cNvPr id="3" name="Content Placeholder 2"/>
          <p:cNvSpPr>
            <a:spLocks noGrp="1"/>
          </p:cNvSpPr>
          <p:nvPr>
            <p:ph idx="1"/>
          </p:nvPr>
        </p:nvSpPr>
        <p:spPr>
          <a:xfrm>
            <a:off x="513293" y="1524000"/>
            <a:ext cx="8117414" cy="5334000"/>
          </a:xfrm>
        </p:spPr>
        <p:txBody>
          <a:bodyPr>
            <a:normAutofit/>
          </a:bodyPr>
          <a:lstStyle/>
          <a:p>
            <a:pPr>
              <a:lnSpc>
                <a:spcPct val="200000"/>
              </a:lnSpc>
            </a:pPr>
            <a:r>
              <a:rPr lang="en-US" sz="3200" dirty="0"/>
              <a:t>Using the excerpt above, identify the holy book of the Islamic faith,  the language in which it was originally written, and a lasting impact of this relationship</a:t>
            </a:r>
            <a:r>
              <a:rPr lang="en-US" sz="3200" dirty="0" smtClean="0"/>
              <a:t>. (6.C.1.2)</a:t>
            </a:r>
          </a:p>
          <a:p>
            <a:pPr marL="68580" indent="0">
              <a:buNone/>
            </a:pPr>
            <a:endParaRPr lang="en-US" sz="3200" dirty="0" smtClean="0"/>
          </a:p>
        </p:txBody>
      </p:sp>
      <p:cxnSp>
        <p:nvCxnSpPr>
          <p:cNvPr id="6" name="Straight Connector 5"/>
          <p:cNvCxnSpPr/>
          <p:nvPr/>
        </p:nvCxnSpPr>
        <p:spPr>
          <a:xfrm>
            <a:off x="4686329" y="2362200"/>
            <a:ext cx="30869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14681" y="4267200"/>
            <a:ext cx="228659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60177" y="3352800"/>
            <a:ext cx="19121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29164" y="0"/>
            <a:ext cx="3544223" cy="523220"/>
          </a:xfrm>
          <a:prstGeom prst="rect">
            <a:avLst/>
          </a:prstGeom>
          <a:noFill/>
        </p:spPr>
        <p:txBody>
          <a:bodyPr wrap="square" rtlCol="0">
            <a:spAutoFit/>
          </a:bodyPr>
          <a:lstStyle/>
          <a:p>
            <a:r>
              <a:rPr lang="en-US" sz="2800" b="1" dirty="0">
                <a:solidFill>
                  <a:schemeClr val="bg1"/>
                </a:solidFill>
                <a:latin typeface="Arial Narrow" pitchFamily="34" charset="0"/>
                <a:cs typeface="Aharoni" pitchFamily="2" charset="-79"/>
              </a:rPr>
              <a:t>Data Team- Spring 2013</a:t>
            </a:r>
          </a:p>
        </p:txBody>
      </p:sp>
    </p:spTree>
    <p:extLst>
      <p:ext uri="{BB962C8B-B14F-4D97-AF65-F5344CB8AC3E}">
        <p14:creationId xmlns="" xmlns:p14="http://schemas.microsoft.com/office/powerpoint/2010/main" val="5627908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93" y="381000"/>
            <a:ext cx="7024744" cy="1143000"/>
          </a:xfrm>
        </p:spPr>
        <p:txBody>
          <a:bodyPr/>
          <a:lstStyle/>
          <a:p>
            <a:r>
              <a:rPr lang="en-US" u="sng" dirty="0" smtClean="0"/>
              <a:t>Scoring the Response</a:t>
            </a:r>
            <a:endParaRPr lang="en-US" u="sng" dirty="0"/>
          </a:p>
        </p:txBody>
      </p:sp>
      <p:sp>
        <p:nvSpPr>
          <p:cNvPr id="5" name="Content Placeholder 4"/>
          <p:cNvSpPr>
            <a:spLocks noGrp="1"/>
          </p:cNvSpPr>
          <p:nvPr>
            <p:ph sz="quarter" idx="4294967295"/>
          </p:nvPr>
        </p:nvSpPr>
        <p:spPr>
          <a:xfrm>
            <a:off x="970612" y="1696792"/>
            <a:ext cx="4573191" cy="5181600"/>
          </a:xfrm>
          <a:prstGeom prst="rect">
            <a:avLst/>
          </a:prstGeom>
        </p:spPr>
        <p:txBody>
          <a:bodyPr>
            <a:normAutofit/>
          </a:bodyPr>
          <a:lstStyle/>
          <a:p>
            <a:r>
              <a:rPr lang="en-US" sz="3200" dirty="0" smtClean="0">
                <a:solidFill>
                  <a:srgbClr val="FF0000"/>
                </a:solidFill>
              </a:rPr>
              <a:t>The Quran is the holy book of Islam. </a:t>
            </a:r>
            <a:r>
              <a:rPr lang="en-US" sz="3200" dirty="0" smtClean="0">
                <a:solidFill>
                  <a:srgbClr val="00B050"/>
                </a:solidFill>
              </a:rPr>
              <a:t>It has traditionally been written in Arabic. </a:t>
            </a:r>
            <a:r>
              <a:rPr lang="en-US" sz="3200" dirty="0" smtClean="0">
                <a:solidFill>
                  <a:srgbClr val="7030A0"/>
                </a:solidFill>
              </a:rPr>
              <a:t>This has resulted in Arabic being a recognized and spoken religion throughout the world.</a:t>
            </a:r>
            <a:endParaRPr lang="en-US" sz="3200" dirty="0">
              <a:solidFill>
                <a:srgbClr val="7030A0"/>
              </a:solidFill>
            </a:endParaRPr>
          </a:p>
          <a:p>
            <a:endParaRPr lang="en-US" sz="3200" dirty="0">
              <a:solidFill>
                <a:srgbClr val="7030A0"/>
              </a:solidFill>
            </a:endParaRPr>
          </a:p>
        </p:txBody>
      </p:sp>
      <p:sp>
        <p:nvSpPr>
          <p:cNvPr id="6" name="Content Placeholder 5"/>
          <p:cNvSpPr>
            <a:spLocks noGrp="1"/>
          </p:cNvSpPr>
          <p:nvPr>
            <p:ph sz="quarter" idx="4294967295"/>
          </p:nvPr>
        </p:nvSpPr>
        <p:spPr>
          <a:xfrm>
            <a:off x="5543804" y="1676400"/>
            <a:ext cx="2972573" cy="4495800"/>
          </a:xfrm>
          <a:prstGeom prst="rect">
            <a:avLst/>
          </a:prstGeom>
        </p:spPr>
        <p:txBody>
          <a:bodyPr>
            <a:noAutofit/>
          </a:bodyPr>
          <a:lstStyle/>
          <a:p>
            <a:pPr marL="0" indent="0" algn="r">
              <a:buNone/>
            </a:pPr>
            <a:r>
              <a:rPr lang="en-US" sz="3200" dirty="0" smtClean="0">
                <a:solidFill>
                  <a:srgbClr val="FF0000"/>
                </a:solidFill>
              </a:rPr>
              <a:t>1 point</a:t>
            </a:r>
          </a:p>
          <a:p>
            <a:pPr marL="0" indent="0" algn="r">
              <a:buNone/>
            </a:pPr>
            <a:endParaRPr lang="en-US" sz="3200" dirty="0" smtClean="0">
              <a:solidFill>
                <a:srgbClr val="00B050"/>
              </a:solidFill>
            </a:endParaRPr>
          </a:p>
          <a:p>
            <a:pPr marL="0" indent="0" algn="r">
              <a:buNone/>
            </a:pPr>
            <a:r>
              <a:rPr lang="en-US" sz="3200" dirty="0" smtClean="0">
                <a:solidFill>
                  <a:srgbClr val="00B050"/>
                </a:solidFill>
              </a:rPr>
              <a:t>1 point</a:t>
            </a:r>
          </a:p>
          <a:p>
            <a:pPr marL="0" indent="0" algn="r">
              <a:buNone/>
            </a:pPr>
            <a:endParaRPr lang="en-US" sz="3200" u="sng" dirty="0" smtClean="0">
              <a:solidFill>
                <a:srgbClr val="7030A0"/>
              </a:solidFill>
            </a:endParaRPr>
          </a:p>
          <a:p>
            <a:pPr marL="0" indent="0" algn="r">
              <a:buNone/>
            </a:pPr>
            <a:r>
              <a:rPr lang="en-US" sz="3200" u="sng" dirty="0" smtClean="0">
                <a:solidFill>
                  <a:srgbClr val="7030A0"/>
                </a:solidFill>
              </a:rPr>
              <a:t>1 point</a:t>
            </a:r>
          </a:p>
          <a:p>
            <a:pPr marL="0" indent="0" algn="r">
              <a:buNone/>
            </a:pPr>
            <a:endParaRPr lang="en-US" sz="3200" dirty="0" smtClean="0">
              <a:solidFill>
                <a:schemeClr val="tx2"/>
              </a:solidFill>
            </a:endParaRPr>
          </a:p>
          <a:p>
            <a:pPr marL="0" indent="0" algn="r">
              <a:buNone/>
            </a:pPr>
            <a:r>
              <a:rPr lang="en-US" sz="3200" dirty="0" smtClean="0">
                <a:solidFill>
                  <a:schemeClr val="tx2"/>
                </a:solidFill>
              </a:rPr>
              <a:t>3 total points</a:t>
            </a:r>
          </a:p>
          <a:p>
            <a:endParaRPr lang="en-US" sz="2000" dirty="0"/>
          </a:p>
          <a:p>
            <a:endParaRPr lang="en-US" sz="2000" dirty="0"/>
          </a:p>
          <a:p>
            <a:pPr marL="0" indent="0">
              <a:buNone/>
            </a:pPr>
            <a:endParaRPr lang="en-US" sz="2000" dirty="0" smtClean="0">
              <a:solidFill>
                <a:srgbClr val="FF0000"/>
              </a:solidFill>
            </a:endParaRPr>
          </a:p>
        </p:txBody>
      </p:sp>
      <p:sp>
        <p:nvSpPr>
          <p:cNvPr id="8" name="TextBox 7"/>
          <p:cNvSpPr txBox="1"/>
          <p:nvPr/>
        </p:nvSpPr>
        <p:spPr>
          <a:xfrm>
            <a:off x="4629164" y="0"/>
            <a:ext cx="3544223" cy="523220"/>
          </a:xfrm>
          <a:prstGeom prst="rect">
            <a:avLst/>
          </a:prstGeom>
          <a:noFill/>
        </p:spPr>
        <p:txBody>
          <a:bodyPr wrap="square" rtlCol="0">
            <a:spAutoFit/>
          </a:bodyPr>
          <a:lstStyle/>
          <a:p>
            <a:r>
              <a:rPr lang="en-US" sz="2800" b="1" dirty="0">
                <a:solidFill>
                  <a:schemeClr val="bg1"/>
                </a:solidFill>
                <a:latin typeface="Arial Narrow" pitchFamily="34" charset="0"/>
                <a:cs typeface="Aharoni" pitchFamily="2" charset="-79"/>
              </a:rPr>
              <a:t>Data Team- Spring 2013</a:t>
            </a:r>
          </a:p>
        </p:txBody>
      </p:sp>
    </p:spTree>
    <p:extLst>
      <p:ext uri="{BB962C8B-B14F-4D97-AF65-F5344CB8AC3E}">
        <p14:creationId xmlns="" xmlns:p14="http://schemas.microsoft.com/office/powerpoint/2010/main" val="27690883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93" y="381000"/>
            <a:ext cx="7024744" cy="1143000"/>
          </a:xfrm>
        </p:spPr>
        <p:txBody>
          <a:bodyPr>
            <a:normAutofit fontScale="90000"/>
          </a:bodyPr>
          <a:lstStyle/>
          <a:p>
            <a:r>
              <a:rPr lang="en-US" u="sng" dirty="0" smtClean="0"/>
              <a:t>Scoring the Response - or this</a:t>
            </a:r>
            <a:endParaRPr lang="en-US" u="sng" dirty="0"/>
          </a:p>
        </p:txBody>
      </p:sp>
      <p:sp>
        <p:nvSpPr>
          <p:cNvPr id="5" name="Content Placeholder 4"/>
          <p:cNvSpPr>
            <a:spLocks noGrp="1"/>
          </p:cNvSpPr>
          <p:nvPr>
            <p:ph sz="quarter" idx="4294967295"/>
          </p:nvPr>
        </p:nvSpPr>
        <p:spPr>
          <a:xfrm>
            <a:off x="970612" y="1696792"/>
            <a:ext cx="4573191" cy="5181600"/>
          </a:xfrm>
          <a:prstGeom prst="rect">
            <a:avLst/>
          </a:prstGeom>
        </p:spPr>
        <p:txBody>
          <a:bodyPr>
            <a:normAutofit/>
          </a:bodyPr>
          <a:lstStyle/>
          <a:p>
            <a:r>
              <a:rPr lang="en-US" sz="3200" dirty="0" smtClean="0">
                <a:solidFill>
                  <a:srgbClr val="FF0000"/>
                </a:solidFill>
              </a:rPr>
              <a:t>Book = Quran</a:t>
            </a:r>
          </a:p>
          <a:p>
            <a:endParaRPr lang="en-US" sz="3200" dirty="0">
              <a:solidFill>
                <a:srgbClr val="FF0000"/>
              </a:solidFill>
            </a:endParaRPr>
          </a:p>
          <a:p>
            <a:r>
              <a:rPr lang="en-US" sz="3200" dirty="0" smtClean="0">
                <a:solidFill>
                  <a:srgbClr val="00B050"/>
                </a:solidFill>
              </a:rPr>
              <a:t>Language = Arabic</a:t>
            </a:r>
          </a:p>
          <a:p>
            <a:endParaRPr lang="en-US" sz="3200" dirty="0">
              <a:solidFill>
                <a:srgbClr val="FF0000"/>
              </a:solidFill>
            </a:endParaRPr>
          </a:p>
          <a:p>
            <a:r>
              <a:rPr lang="en-US" sz="3200" dirty="0" smtClean="0">
                <a:solidFill>
                  <a:srgbClr val="7030A0"/>
                </a:solidFill>
              </a:rPr>
              <a:t>Effect = language spoken around the world</a:t>
            </a:r>
            <a:endParaRPr lang="en-US" sz="3200" dirty="0">
              <a:solidFill>
                <a:srgbClr val="7030A0"/>
              </a:solidFill>
            </a:endParaRPr>
          </a:p>
        </p:txBody>
      </p:sp>
      <p:sp>
        <p:nvSpPr>
          <p:cNvPr id="6" name="Content Placeholder 5"/>
          <p:cNvSpPr>
            <a:spLocks noGrp="1"/>
          </p:cNvSpPr>
          <p:nvPr>
            <p:ph sz="quarter" idx="4294967295"/>
          </p:nvPr>
        </p:nvSpPr>
        <p:spPr>
          <a:xfrm>
            <a:off x="5543804" y="1676400"/>
            <a:ext cx="2972573" cy="4495800"/>
          </a:xfrm>
          <a:prstGeom prst="rect">
            <a:avLst/>
          </a:prstGeom>
        </p:spPr>
        <p:txBody>
          <a:bodyPr>
            <a:noAutofit/>
          </a:bodyPr>
          <a:lstStyle/>
          <a:p>
            <a:pPr marL="0" indent="0" algn="r">
              <a:buNone/>
            </a:pPr>
            <a:r>
              <a:rPr lang="en-US" sz="3200" dirty="0" smtClean="0">
                <a:solidFill>
                  <a:srgbClr val="FF0000"/>
                </a:solidFill>
              </a:rPr>
              <a:t>1 point</a:t>
            </a:r>
            <a:endParaRPr lang="en-US" sz="3200" dirty="0" smtClean="0">
              <a:solidFill>
                <a:srgbClr val="00B050"/>
              </a:solidFill>
            </a:endParaRPr>
          </a:p>
          <a:p>
            <a:pPr marL="0" indent="0" algn="r">
              <a:buNone/>
            </a:pPr>
            <a:endParaRPr lang="en-US" sz="3200" dirty="0" smtClean="0">
              <a:solidFill>
                <a:srgbClr val="00B050"/>
              </a:solidFill>
            </a:endParaRPr>
          </a:p>
          <a:p>
            <a:pPr marL="0" indent="0" algn="r">
              <a:buNone/>
            </a:pPr>
            <a:r>
              <a:rPr lang="en-US" sz="3200" dirty="0">
                <a:solidFill>
                  <a:srgbClr val="00B050"/>
                </a:solidFill>
              </a:rPr>
              <a:t>1</a:t>
            </a:r>
            <a:r>
              <a:rPr lang="en-US" sz="3200" dirty="0" smtClean="0">
                <a:solidFill>
                  <a:srgbClr val="00B050"/>
                </a:solidFill>
              </a:rPr>
              <a:t> point</a:t>
            </a:r>
          </a:p>
          <a:p>
            <a:pPr marL="0" indent="0" algn="r">
              <a:buNone/>
            </a:pPr>
            <a:endParaRPr lang="en-US" sz="3200" u="sng" dirty="0" smtClean="0">
              <a:solidFill>
                <a:srgbClr val="7030A0"/>
              </a:solidFill>
            </a:endParaRPr>
          </a:p>
          <a:p>
            <a:pPr marL="0" indent="0" algn="r">
              <a:buNone/>
            </a:pPr>
            <a:r>
              <a:rPr lang="en-US" sz="3200" u="sng" dirty="0" smtClean="0">
                <a:solidFill>
                  <a:srgbClr val="7030A0"/>
                </a:solidFill>
              </a:rPr>
              <a:t>1 point</a:t>
            </a:r>
          </a:p>
          <a:p>
            <a:pPr marL="0" indent="0" algn="r">
              <a:buNone/>
            </a:pPr>
            <a:endParaRPr lang="en-US" sz="3200" u="sng" dirty="0" smtClean="0">
              <a:solidFill>
                <a:srgbClr val="7030A0"/>
              </a:solidFill>
            </a:endParaRPr>
          </a:p>
          <a:p>
            <a:pPr marL="0" indent="0" algn="r">
              <a:buNone/>
            </a:pPr>
            <a:r>
              <a:rPr lang="en-US" sz="3200" dirty="0"/>
              <a:t>3</a:t>
            </a:r>
            <a:r>
              <a:rPr lang="en-US" sz="3200" dirty="0" smtClean="0">
                <a:solidFill>
                  <a:schemeClr val="tx2"/>
                </a:solidFill>
              </a:rPr>
              <a:t> total points</a:t>
            </a:r>
          </a:p>
          <a:p>
            <a:endParaRPr lang="en-US" sz="2000" dirty="0"/>
          </a:p>
          <a:p>
            <a:endParaRPr lang="en-US" sz="2000" dirty="0"/>
          </a:p>
          <a:p>
            <a:pPr marL="0" indent="0">
              <a:buNone/>
            </a:pPr>
            <a:endParaRPr lang="en-US" sz="2000" dirty="0" smtClean="0">
              <a:solidFill>
                <a:srgbClr val="FF0000"/>
              </a:solidFill>
            </a:endParaRPr>
          </a:p>
        </p:txBody>
      </p:sp>
      <p:sp>
        <p:nvSpPr>
          <p:cNvPr id="8" name="TextBox 7"/>
          <p:cNvSpPr txBox="1"/>
          <p:nvPr/>
        </p:nvSpPr>
        <p:spPr>
          <a:xfrm>
            <a:off x="4629164" y="0"/>
            <a:ext cx="3544223" cy="523220"/>
          </a:xfrm>
          <a:prstGeom prst="rect">
            <a:avLst/>
          </a:prstGeom>
          <a:noFill/>
        </p:spPr>
        <p:txBody>
          <a:bodyPr wrap="square" rtlCol="0">
            <a:spAutoFit/>
          </a:bodyPr>
          <a:lstStyle/>
          <a:p>
            <a:r>
              <a:rPr lang="en-US" sz="2800" b="1" dirty="0">
                <a:solidFill>
                  <a:schemeClr val="bg1"/>
                </a:solidFill>
                <a:latin typeface="Arial Narrow" pitchFamily="34" charset="0"/>
                <a:cs typeface="Aharoni" pitchFamily="2" charset="-79"/>
              </a:rPr>
              <a:t>Data Team- Spring 2013</a:t>
            </a:r>
          </a:p>
        </p:txBody>
      </p:sp>
    </p:spTree>
    <p:extLst>
      <p:ext uri="{BB962C8B-B14F-4D97-AF65-F5344CB8AC3E}">
        <p14:creationId xmlns="" xmlns:p14="http://schemas.microsoft.com/office/powerpoint/2010/main" val="2708263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93" y="381000"/>
            <a:ext cx="7024744" cy="1143000"/>
          </a:xfrm>
        </p:spPr>
        <p:txBody>
          <a:bodyPr>
            <a:normAutofit fontScale="90000"/>
          </a:bodyPr>
          <a:lstStyle/>
          <a:p>
            <a:r>
              <a:rPr lang="en-US" u="sng" dirty="0" smtClean="0"/>
              <a:t>Scoring the Response - Even this!</a:t>
            </a:r>
            <a:endParaRPr lang="en-US" u="sng" dirty="0"/>
          </a:p>
        </p:txBody>
      </p:sp>
      <p:sp>
        <p:nvSpPr>
          <p:cNvPr id="11" name="Rounded Rectangle 10"/>
          <p:cNvSpPr/>
          <p:nvPr/>
        </p:nvSpPr>
        <p:spPr>
          <a:xfrm>
            <a:off x="642687" y="1905001"/>
            <a:ext cx="1772111" cy="2154629"/>
          </a:xfrm>
          <a:prstGeom prst="roundRect">
            <a:avLst/>
          </a:prstGeom>
          <a:gradFill>
            <a:gsLst>
              <a:gs pos="0">
                <a:srgbClr val="FF0000"/>
              </a:gs>
              <a:gs pos="50000">
                <a:schemeClr val="accent1">
                  <a:tint val="44500"/>
                  <a:satMod val="160000"/>
                </a:schemeClr>
              </a:gs>
              <a:gs pos="100000">
                <a:schemeClr val="accent1">
                  <a:tint val="23500"/>
                  <a:satMod val="160000"/>
                </a:schemeClr>
              </a:gs>
            </a:gsLst>
            <a:lin ang="5400000" scaled="0"/>
          </a:gra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Quran is the Holy book of Islam</a:t>
            </a:r>
            <a:endParaRPr lang="en-US" b="1" dirty="0">
              <a:solidFill>
                <a:schemeClr val="tx1"/>
              </a:solidFill>
            </a:endParaRPr>
          </a:p>
        </p:txBody>
      </p:sp>
      <p:sp>
        <p:nvSpPr>
          <p:cNvPr id="13" name="Isosceles Triangle 12"/>
          <p:cNvSpPr/>
          <p:nvPr/>
        </p:nvSpPr>
        <p:spPr>
          <a:xfrm>
            <a:off x="2414799" y="2874572"/>
            <a:ext cx="1886441" cy="2154629"/>
          </a:xfrm>
          <a:prstGeom prst="triangle">
            <a:avLst/>
          </a:prstGeom>
          <a:gradFill>
            <a:gsLst>
              <a:gs pos="0">
                <a:srgbClr val="00B050"/>
              </a:gs>
              <a:gs pos="50000">
                <a:schemeClr val="accent1">
                  <a:tint val="44500"/>
                  <a:satMod val="160000"/>
                </a:schemeClr>
              </a:gs>
              <a:gs pos="100000">
                <a:schemeClr val="accent1">
                  <a:tint val="23500"/>
                  <a:satMod val="160000"/>
                </a:schemeClr>
              </a:gs>
            </a:gsLst>
            <a:lin ang="5400000" scaled="0"/>
          </a:gra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endParaRPr lang="en-US" b="1" dirty="0">
              <a:solidFill>
                <a:schemeClr val="tx1"/>
              </a:solidFill>
            </a:endParaRPr>
          </a:p>
        </p:txBody>
      </p:sp>
      <p:sp>
        <p:nvSpPr>
          <p:cNvPr id="17" name="Oval 16"/>
          <p:cNvSpPr/>
          <p:nvPr/>
        </p:nvSpPr>
        <p:spPr>
          <a:xfrm>
            <a:off x="4514835" y="4665023"/>
            <a:ext cx="1886441" cy="1683328"/>
          </a:xfrm>
          <a:prstGeom prst="ellipse">
            <a:avLst/>
          </a:prstGeom>
          <a:gradFill>
            <a:gsLst>
              <a:gs pos="0">
                <a:srgbClr val="7030A0"/>
              </a:gs>
              <a:gs pos="50000">
                <a:schemeClr val="accent1">
                  <a:tint val="44500"/>
                  <a:satMod val="160000"/>
                </a:schemeClr>
              </a:gs>
              <a:gs pos="100000">
                <a:schemeClr val="accent1">
                  <a:tint val="23500"/>
                  <a:satMod val="160000"/>
                </a:schemeClr>
              </a:gs>
            </a:gsLst>
            <a:lin ang="5400000" scaled="0"/>
          </a:gra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Arabic is spoken across the globe</a:t>
            </a:r>
            <a:endParaRPr lang="en-US" b="1" dirty="0">
              <a:solidFill>
                <a:schemeClr val="tx1"/>
              </a:solidFill>
            </a:endParaRPr>
          </a:p>
        </p:txBody>
      </p:sp>
      <p:cxnSp>
        <p:nvCxnSpPr>
          <p:cNvPr id="19" name="Straight Arrow Connector 18"/>
          <p:cNvCxnSpPr/>
          <p:nvPr/>
        </p:nvCxnSpPr>
        <p:spPr>
          <a:xfrm>
            <a:off x="3828856" y="5192486"/>
            <a:ext cx="628814"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72534" y="4225119"/>
            <a:ext cx="628814"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5"/>
          <p:cNvSpPr>
            <a:spLocks noGrp="1"/>
          </p:cNvSpPr>
          <p:nvPr>
            <p:ph sz="quarter" idx="4294967295"/>
          </p:nvPr>
        </p:nvSpPr>
        <p:spPr>
          <a:xfrm>
            <a:off x="5543804" y="1676400"/>
            <a:ext cx="2972573" cy="4495800"/>
          </a:xfrm>
          <a:prstGeom prst="rect">
            <a:avLst/>
          </a:prstGeom>
        </p:spPr>
        <p:txBody>
          <a:bodyPr>
            <a:noAutofit/>
          </a:bodyPr>
          <a:lstStyle/>
          <a:p>
            <a:pPr marL="0" indent="0" algn="r">
              <a:buNone/>
            </a:pPr>
            <a:r>
              <a:rPr lang="en-US" sz="3200" dirty="0" smtClean="0">
                <a:solidFill>
                  <a:srgbClr val="FF0000"/>
                </a:solidFill>
              </a:rPr>
              <a:t>1 point</a:t>
            </a:r>
            <a:endParaRPr lang="en-US" sz="3200" dirty="0" smtClean="0">
              <a:solidFill>
                <a:srgbClr val="00B050"/>
              </a:solidFill>
            </a:endParaRPr>
          </a:p>
          <a:p>
            <a:pPr marL="0" indent="0" algn="r">
              <a:buNone/>
            </a:pPr>
            <a:endParaRPr lang="en-US" sz="3200" dirty="0" smtClean="0">
              <a:solidFill>
                <a:srgbClr val="00B050"/>
              </a:solidFill>
            </a:endParaRPr>
          </a:p>
          <a:p>
            <a:pPr marL="0" indent="0" algn="r">
              <a:buNone/>
            </a:pPr>
            <a:r>
              <a:rPr lang="en-US" sz="3200" dirty="0">
                <a:solidFill>
                  <a:srgbClr val="00B050"/>
                </a:solidFill>
              </a:rPr>
              <a:t>1</a:t>
            </a:r>
            <a:r>
              <a:rPr lang="en-US" sz="3200" dirty="0" smtClean="0">
                <a:solidFill>
                  <a:srgbClr val="00B050"/>
                </a:solidFill>
              </a:rPr>
              <a:t> point</a:t>
            </a:r>
          </a:p>
          <a:p>
            <a:pPr marL="0" indent="0" algn="r">
              <a:buNone/>
            </a:pPr>
            <a:endParaRPr lang="en-US" sz="3200" u="sng" dirty="0" smtClean="0">
              <a:solidFill>
                <a:srgbClr val="7030A0"/>
              </a:solidFill>
            </a:endParaRPr>
          </a:p>
          <a:p>
            <a:pPr marL="0" indent="0" algn="r">
              <a:buNone/>
            </a:pPr>
            <a:r>
              <a:rPr lang="en-US" sz="3200" u="sng" dirty="0" smtClean="0">
                <a:solidFill>
                  <a:srgbClr val="7030A0"/>
                </a:solidFill>
              </a:rPr>
              <a:t>1 point</a:t>
            </a:r>
          </a:p>
          <a:p>
            <a:pPr marL="0" indent="0" algn="r">
              <a:buNone/>
            </a:pPr>
            <a:endParaRPr lang="en-US" sz="3200" u="sng" dirty="0" smtClean="0">
              <a:solidFill>
                <a:srgbClr val="7030A0"/>
              </a:solidFill>
            </a:endParaRPr>
          </a:p>
          <a:p>
            <a:pPr marL="0" indent="0" algn="r">
              <a:buNone/>
            </a:pPr>
            <a:r>
              <a:rPr lang="en-US" sz="3200" dirty="0"/>
              <a:t>3</a:t>
            </a:r>
            <a:r>
              <a:rPr lang="en-US" sz="3200" dirty="0" smtClean="0">
                <a:solidFill>
                  <a:schemeClr val="tx2"/>
                </a:solidFill>
              </a:rPr>
              <a:t> total points</a:t>
            </a:r>
          </a:p>
          <a:p>
            <a:endParaRPr lang="en-US" sz="2000" dirty="0"/>
          </a:p>
          <a:p>
            <a:endParaRPr lang="en-US" sz="2000" dirty="0"/>
          </a:p>
          <a:p>
            <a:pPr marL="0" indent="0">
              <a:buNone/>
            </a:pPr>
            <a:endParaRPr lang="en-US" sz="2000" dirty="0" smtClean="0">
              <a:solidFill>
                <a:srgbClr val="FF0000"/>
              </a:solidFill>
            </a:endParaRPr>
          </a:p>
        </p:txBody>
      </p:sp>
      <p:sp>
        <p:nvSpPr>
          <p:cNvPr id="5" name="TextBox 4"/>
          <p:cNvSpPr txBox="1"/>
          <p:nvPr/>
        </p:nvSpPr>
        <p:spPr>
          <a:xfrm>
            <a:off x="2862139" y="3835954"/>
            <a:ext cx="1110387" cy="1754326"/>
          </a:xfrm>
          <a:prstGeom prst="rect">
            <a:avLst/>
          </a:prstGeom>
          <a:noFill/>
        </p:spPr>
        <p:txBody>
          <a:bodyPr wrap="square" rtlCol="0">
            <a:spAutoFit/>
          </a:bodyPr>
          <a:lstStyle/>
          <a:p>
            <a:pPr algn="ctr"/>
            <a:r>
              <a:rPr lang="en-US" b="1" dirty="0"/>
              <a:t>The Quran was written in Arabic</a:t>
            </a:r>
          </a:p>
        </p:txBody>
      </p:sp>
      <p:sp>
        <p:nvSpPr>
          <p:cNvPr id="15" name="TextBox 14"/>
          <p:cNvSpPr txBox="1"/>
          <p:nvPr/>
        </p:nvSpPr>
        <p:spPr>
          <a:xfrm>
            <a:off x="4629164" y="0"/>
            <a:ext cx="3544223" cy="523220"/>
          </a:xfrm>
          <a:prstGeom prst="rect">
            <a:avLst/>
          </a:prstGeom>
          <a:noFill/>
        </p:spPr>
        <p:txBody>
          <a:bodyPr wrap="square" rtlCol="0">
            <a:spAutoFit/>
          </a:bodyPr>
          <a:lstStyle/>
          <a:p>
            <a:r>
              <a:rPr lang="en-US" sz="2800" b="1" dirty="0">
                <a:solidFill>
                  <a:schemeClr val="bg1"/>
                </a:solidFill>
                <a:latin typeface="Arial Narrow" pitchFamily="34" charset="0"/>
                <a:cs typeface="Aharoni" pitchFamily="2" charset="-79"/>
              </a:rPr>
              <a:t>Data Team- Spring 2013</a:t>
            </a:r>
          </a:p>
        </p:txBody>
      </p:sp>
    </p:spTree>
    <p:extLst>
      <p:ext uri="{BB962C8B-B14F-4D97-AF65-F5344CB8AC3E}">
        <p14:creationId xmlns="" xmlns:p14="http://schemas.microsoft.com/office/powerpoint/2010/main" val="3886234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74638"/>
            <a:ext cx="8534400" cy="715962"/>
          </a:xfrm>
        </p:spPr>
        <p:txBody>
          <a:bodyPr/>
          <a:lstStyle/>
          <a:p>
            <a:pPr eaLnBrk="1" hangingPunct="1"/>
            <a:r>
              <a:rPr lang="en-US" sz="3600" dirty="0" smtClean="0"/>
              <a:t>Constructed Response Questions:</a:t>
            </a:r>
          </a:p>
        </p:txBody>
      </p:sp>
      <p:sp>
        <p:nvSpPr>
          <p:cNvPr id="5123" name="Rectangle 3"/>
          <p:cNvSpPr>
            <a:spLocks noGrp="1" noChangeArrowheads="1"/>
          </p:cNvSpPr>
          <p:nvPr>
            <p:ph type="body" idx="1"/>
          </p:nvPr>
        </p:nvSpPr>
        <p:spPr>
          <a:xfrm>
            <a:off x="457200" y="1143000"/>
            <a:ext cx="8229600" cy="4983163"/>
          </a:xfrm>
        </p:spPr>
        <p:txBody>
          <a:bodyPr/>
          <a:lstStyle/>
          <a:p>
            <a:pPr eaLnBrk="1" hangingPunct="1"/>
            <a:r>
              <a:rPr lang="en-US" dirty="0" smtClean="0"/>
              <a:t>Ask you to apply your knowledge and  understanding in a short written answer.</a:t>
            </a:r>
          </a:p>
          <a:p>
            <a:pPr eaLnBrk="1" hangingPunct="1"/>
            <a:r>
              <a:rPr lang="en-US" dirty="0" smtClean="0"/>
              <a:t>On standardized tests, these short written answers are scored as 1,2, or 3 points.</a:t>
            </a:r>
          </a:p>
          <a:p>
            <a:pPr eaLnBrk="1" hangingPunct="1"/>
            <a:r>
              <a:rPr lang="en-US" dirty="0" smtClean="0"/>
              <a:t>A full 3 point response answers all 3 parts of the question, usually two, two-part questions.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iterate type="lt">
                                    <p:tmPct val="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1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fade">
                                      <p:cBhvr>
                                        <p:cTn id="15" dur="1000"/>
                                        <p:tgtEl>
                                          <p:spTgt spid="5123">
                                            <p:txEl>
                                              <p:pRg st="1" end="1"/>
                                            </p:txEl>
                                          </p:spTgt>
                                        </p:tgtEl>
                                      </p:cBhvr>
                                    </p:animEffect>
                                    <p:anim calcmode="lin" valueType="num">
                                      <p:cBhvr>
                                        <p:cTn id="16"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1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fade">
                                      <p:cBhvr>
                                        <p:cTn id="23" dur="1000"/>
                                        <p:tgtEl>
                                          <p:spTgt spid="5123">
                                            <p:txEl>
                                              <p:pRg st="2" end="2"/>
                                            </p:txEl>
                                          </p:spTgt>
                                        </p:tgtEl>
                                      </p:cBhvr>
                                    </p:animEffect>
                                    <p:anim calcmode="lin" valueType="num">
                                      <p:cBhvr>
                                        <p:cTn id="24"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12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2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57400"/>
            <a:ext cx="6629400" cy="1826363"/>
          </a:xfrm>
        </p:spPr>
        <p:txBody>
          <a:bodyPr>
            <a:normAutofit fontScale="90000"/>
          </a:bodyPr>
          <a:lstStyle/>
          <a:p>
            <a:r>
              <a:rPr lang="en-US" dirty="0" smtClean="0"/>
              <a:t>• Identify three important  Rulers or Leaders of Civilization and describe their contribution to their people.  (for example, Montezuma, Mansa Musa). </a:t>
            </a:r>
            <a:br>
              <a:rPr lang="en-US" dirty="0" smtClean="0"/>
            </a:br>
            <a:endParaRPr lang="en-US" dirty="0"/>
          </a:p>
        </p:txBody>
      </p:sp>
      <p:sp>
        <p:nvSpPr>
          <p:cNvPr id="3" name="Text Placeholder 2"/>
          <p:cNvSpPr>
            <a:spLocks noGrp="1"/>
          </p:cNvSpPr>
          <p:nvPr>
            <p:ph type="body" idx="1"/>
          </p:nvPr>
        </p:nvSpPr>
        <p:spPr>
          <a:xfrm>
            <a:off x="1219200" y="0"/>
            <a:ext cx="6629400" cy="1066688"/>
          </a:xfrm>
        </p:spPr>
        <p:txBody>
          <a:bodyPr>
            <a:normAutofit/>
          </a:bodyPr>
          <a:lstStyle/>
          <a:p>
            <a:pPr algn="ctr"/>
            <a:r>
              <a:rPr lang="en-US" sz="4000" dirty="0" smtClean="0"/>
              <a:t>Try one on your own</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800" dirty="0" smtClean="0"/>
              <a:t>Let’s look at some examples:</a:t>
            </a:r>
            <a:br>
              <a:rPr lang="en-US" sz="2800" dirty="0" smtClean="0"/>
            </a:br>
            <a:r>
              <a:rPr lang="en-US" sz="2800" dirty="0" smtClean="0"/>
              <a:t>(We will start out with simple examples.)</a:t>
            </a:r>
          </a:p>
        </p:txBody>
      </p:sp>
      <p:sp>
        <p:nvSpPr>
          <p:cNvPr id="4099" name="Rectangle 3"/>
          <p:cNvSpPr>
            <a:spLocks noGrp="1" noChangeArrowheads="1"/>
          </p:cNvSpPr>
          <p:nvPr>
            <p:ph type="body" idx="1"/>
          </p:nvPr>
        </p:nvSpPr>
        <p:spPr>
          <a:xfrm>
            <a:off x="457200" y="1371600"/>
            <a:ext cx="8229600" cy="4754563"/>
          </a:xfrm>
        </p:spPr>
        <p:txBody>
          <a:bodyPr/>
          <a:lstStyle/>
          <a:p>
            <a:pPr eaLnBrk="1" hangingPunct="1"/>
            <a:r>
              <a:rPr lang="en-US" dirty="0" smtClean="0"/>
              <a:t>Question:  What are two characteristics of mammals?  Give two examples.</a:t>
            </a:r>
          </a:p>
          <a:p>
            <a:pPr eaLnBrk="1" hangingPunct="1"/>
            <a:r>
              <a:rPr lang="en-US" dirty="0" smtClean="0"/>
              <a:t>Two characteristics of mammals are they are warm-blooded (1 point) and give birth to their young(2 points).  Two examples of mammals are humans  and bears (3 points).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fade">
                                      <p:cBhvr>
                                        <p:cTn id="15" dur="1000"/>
                                        <p:tgtEl>
                                          <p:spTgt spid="4099">
                                            <p:txEl>
                                              <p:pRg st="1" end="1"/>
                                            </p:txEl>
                                          </p:spTgt>
                                        </p:tgtEl>
                                      </p:cBhvr>
                                    </p:animEffect>
                                    <p:anim calcmode="lin" valueType="num">
                                      <p:cBhvr>
                                        <p:cTn id="16"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dirty="0" smtClean="0"/>
              <a:t>Writing Tips for Your Response:</a:t>
            </a:r>
          </a:p>
        </p:txBody>
      </p:sp>
      <p:sp>
        <p:nvSpPr>
          <p:cNvPr id="11267" name="Rectangle 3"/>
          <p:cNvSpPr>
            <a:spLocks noGrp="1" noChangeArrowheads="1"/>
          </p:cNvSpPr>
          <p:nvPr>
            <p:ph type="body" idx="1"/>
          </p:nvPr>
        </p:nvSpPr>
        <p:spPr/>
        <p:txBody>
          <a:bodyPr/>
          <a:lstStyle/>
          <a:p>
            <a:pPr eaLnBrk="1" hangingPunct="1">
              <a:buFontTx/>
              <a:buNone/>
            </a:pPr>
            <a:r>
              <a:rPr lang="en-US" b="1" smtClean="0"/>
              <a:t>Prewriting:</a:t>
            </a:r>
          </a:p>
          <a:p>
            <a:pPr eaLnBrk="1" hangingPunct="1"/>
            <a:r>
              <a:rPr lang="en-US" b="1" smtClean="0"/>
              <a:t>Read the entire prompt.</a:t>
            </a:r>
          </a:p>
          <a:p>
            <a:pPr eaLnBrk="1" hangingPunct="1"/>
            <a:r>
              <a:rPr lang="en-US" b="1" smtClean="0"/>
              <a:t>Identify and underline key words in the question, such as: </a:t>
            </a:r>
            <a:r>
              <a:rPr lang="en-US" b="1" i="1" smtClean="0"/>
              <a:t>explain</a:t>
            </a:r>
            <a:r>
              <a:rPr lang="en-US" b="1" smtClean="0"/>
              <a:t>, </a:t>
            </a:r>
            <a:r>
              <a:rPr lang="en-US" b="1" i="1" smtClean="0"/>
              <a:t>elaborate</a:t>
            </a:r>
            <a:r>
              <a:rPr lang="en-US" b="1" smtClean="0"/>
              <a:t>, </a:t>
            </a:r>
            <a:r>
              <a:rPr lang="en-US" b="1" i="1" smtClean="0"/>
              <a:t>illustrate</a:t>
            </a:r>
            <a:r>
              <a:rPr lang="en-US" b="1" smtClean="0"/>
              <a:t>.</a:t>
            </a:r>
          </a:p>
          <a:p>
            <a:pPr eaLnBrk="1" hangingPunct="1"/>
            <a:r>
              <a:rPr lang="en-US" b="1" smtClean="0"/>
              <a:t>Restate the prompt in your own words to be sure that you understand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1000"/>
                                        <p:tgtEl>
                                          <p:spTgt spid="11267">
                                            <p:txEl>
                                              <p:pRg st="2" end="2"/>
                                            </p:txEl>
                                          </p:spTgt>
                                        </p:tgtEl>
                                      </p:cBhvr>
                                    </p:animEffect>
                                    <p:anim calcmode="lin" valueType="num">
                                      <p:cBhvr>
                                        <p:cTn id="16"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fade">
                                      <p:cBhvr>
                                        <p:cTn id="23" dur="1000"/>
                                        <p:tgtEl>
                                          <p:spTgt spid="11267">
                                            <p:txEl>
                                              <p:pRg st="3" end="3"/>
                                            </p:txEl>
                                          </p:spTgt>
                                        </p:tgtEl>
                                      </p:cBhvr>
                                    </p:animEffect>
                                    <p:anim calcmode="lin" valueType="num">
                                      <p:cBhvr>
                                        <p:cTn id="24"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sz="3200" b="1" smtClean="0"/>
              <a:t>Prewriting, continued.</a:t>
            </a:r>
          </a:p>
        </p:txBody>
      </p:sp>
      <p:sp>
        <p:nvSpPr>
          <p:cNvPr id="12291" name="Rectangle 3"/>
          <p:cNvSpPr>
            <a:spLocks noGrp="1" noChangeArrowheads="1"/>
          </p:cNvSpPr>
          <p:nvPr>
            <p:ph type="body" idx="1"/>
          </p:nvPr>
        </p:nvSpPr>
        <p:spPr/>
        <p:txBody>
          <a:bodyPr/>
          <a:lstStyle/>
          <a:p>
            <a:pPr eaLnBrk="1" hangingPunct="1"/>
            <a:r>
              <a:rPr lang="en-US" b="1" smtClean="0"/>
              <a:t>Make a list of the items you are supposed to identify in your answer.</a:t>
            </a:r>
          </a:p>
          <a:p>
            <a:pPr eaLnBrk="1" hangingPunct="1"/>
            <a:r>
              <a:rPr lang="en-US" b="1" smtClean="0"/>
              <a:t>Make a list of reasons that will support your answer.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29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fade">
                                      <p:cBhvr>
                                        <p:cTn id="15" dur="1000"/>
                                        <p:tgtEl>
                                          <p:spTgt spid="12291">
                                            <p:txEl>
                                              <p:pRg st="1" end="1"/>
                                            </p:txEl>
                                          </p:spTgt>
                                        </p:tgtEl>
                                      </p:cBhvr>
                                    </p:animEffect>
                                    <p:anim calcmode="lin" valueType="num">
                                      <p:cBhvr>
                                        <p:cTn id="16"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29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29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7924800" cy="457200"/>
          </a:xfrm>
        </p:spPr>
        <p:txBody>
          <a:bodyPr>
            <a:normAutofit fontScale="90000"/>
          </a:bodyPr>
          <a:lstStyle/>
          <a:p>
            <a:pPr algn="l" eaLnBrk="1" hangingPunct="1"/>
            <a:r>
              <a:rPr lang="en-US" sz="3200" b="1" smtClean="0"/>
              <a:t/>
            </a:r>
            <a:br>
              <a:rPr lang="en-US" sz="3200" b="1" smtClean="0"/>
            </a:br>
            <a:r>
              <a:rPr lang="en-US" sz="3200" b="1" smtClean="0"/>
              <a:t>Writing:</a:t>
            </a:r>
            <a:br>
              <a:rPr lang="en-US" sz="3200" b="1" smtClean="0"/>
            </a:br>
            <a:endParaRPr lang="en-US" sz="3200" b="1" smtClean="0"/>
          </a:p>
        </p:txBody>
      </p:sp>
      <p:sp>
        <p:nvSpPr>
          <p:cNvPr id="13315" name="Rectangle 3"/>
          <p:cNvSpPr>
            <a:spLocks noGrp="1" noChangeArrowheads="1"/>
          </p:cNvSpPr>
          <p:nvPr>
            <p:ph type="body" idx="1"/>
          </p:nvPr>
        </p:nvSpPr>
        <p:spPr>
          <a:xfrm>
            <a:off x="457200" y="685800"/>
            <a:ext cx="8229600" cy="5440363"/>
          </a:xfrm>
        </p:spPr>
        <p:txBody>
          <a:bodyPr/>
          <a:lstStyle/>
          <a:p>
            <a:pPr eaLnBrk="1" hangingPunct="1"/>
            <a:r>
              <a:rPr lang="en-US" b="1" dirty="0" smtClean="0"/>
              <a:t>Use the question to form your topic sentence. (Use the same terms in the question for the first sentence of your paragraph answer!)</a:t>
            </a:r>
          </a:p>
          <a:p>
            <a:pPr eaLnBrk="1" hangingPunct="1">
              <a:buFontTx/>
              <a:buNone/>
            </a:pPr>
            <a:endParaRPr lang="en-US" b="1" dirty="0" smtClean="0"/>
          </a:p>
          <a:p>
            <a:pPr eaLnBrk="1" hangingPunct="1"/>
            <a:r>
              <a:rPr lang="en-US" b="1" dirty="0" smtClean="0"/>
              <a:t>Make sure you include all Three parts of the question in your answer. Remember, you get a point for each part you answer correctly!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31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1000"/>
                                        <p:tgtEl>
                                          <p:spTgt spid="13315">
                                            <p:txEl>
                                              <p:pRg st="2" end="2"/>
                                            </p:txEl>
                                          </p:spTgt>
                                        </p:tgtEl>
                                      </p:cBhvr>
                                    </p:animEffect>
                                    <p:anim calcmode="lin" valueType="num">
                                      <p:cBhvr>
                                        <p:cTn id="16"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315">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31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lstStyle/>
          <a:p>
            <a:pPr algn="l" eaLnBrk="1" hangingPunct="1"/>
            <a:r>
              <a:rPr lang="en-US" sz="3200" b="1" dirty="0" smtClean="0"/>
              <a:t>Writing, continued:</a:t>
            </a:r>
          </a:p>
        </p:txBody>
      </p:sp>
      <p:sp>
        <p:nvSpPr>
          <p:cNvPr id="14339" name="Rectangle 3"/>
          <p:cNvSpPr>
            <a:spLocks noGrp="1" noChangeArrowheads="1"/>
          </p:cNvSpPr>
          <p:nvPr>
            <p:ph type="body" idx="1"/>
          </p:nvPr>
        </p:nvSpPr>
        <p:spPr>
          <a:xfrm>
            <a:off x="457200" y="1066800"/>
            <a:ext cx="8229600" cy="5059363"/>
          </a:xfrm>
        </p:spPr>
        <p:txBody>
          <a:bodyPr/>
          <a:lstStyle/>
          <a:p>
            <a:pPr eaLnBrk="1" hangingPunct="1"/>
            <a:r>
              <a:rPr lang="en-US" b="1" dirty="0" smtClean="0"/>
              <a:t>Make sure you EXPLAIN each item with a concrete detail—something specific!</a:t>
            </a:r>
          </a:p>
        </p:txBody>
      </p:sp>
      <p:pic>
        <p:nvPicPr>
          <p:cNvPr id="4" name="Picture 3" descr="mush.gif"/>
          <p:cNvPicPr>
            <a:picLocks noChangeAspect="1"/>
          </p:cNvPicPr>
          <p:nvPr/>
        </p:nvPicPr>
        <p:blipFill>
          <a:blip r:embed="rId2" cstate="print"/>
          <a:stretch>
            <a:fillRect/>
          </a:stretch>
        </p:blipFill>
        <p:spPr>
          <a:xfrm>
            <a:off x="1371600" y="2209800"/>
            <a:ext cx="5486400" cy="3962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33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33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457200"/>
          </a:xfrm>
        </p:spPr>
        <p:txBody>
          <a:bodyPr>
            <a:normAutofit fontScale="90000"/>
          </a:bodyPr>
          <a:lstStyle/>
          <a:p>
            <a:pPr eaLnBrk="1" hangingPunct="1"/>
            <a:r>
              <a:rPr lang="en-US" sz="2800" smtClean="0"/>
              <a:t>Another example:</a:t>
            </a:r>
          </a:p>
        </p:txBody>
      </p:sp>
      <p:sp>
        <p:nvSpPr>
          <p:cNvPr id="10243" name="Rectangle 4"/>
          <p:cNvSpPr>
            <a:spLocks noGrp="1" noChangeArrowheads="1"/>
          </p:cNvSpPr>
          <p:nvPr>
            <p:ph type="body" sz="half" idx="1"/>
          </p:nvPr>
        </p:nvSpPr>
        <p:spPr>
          <a:xfrm>
            <a:off x="457200" y="381000"/>
            <a:ext cx="4038600" cy="5745163"/>
          </a:xfrm>
        </p:spPr>
        <p:txBody>
          <a:bodyPr/>
          <a:lstStyle/>
          <a:p>
            <a:pPr eaLnBrk="1" hangingPunct="1">
              <a:lnSpc>
                <a:spcPct val="80000"/>
              </a:lnSpc>
              <a:buFontTx/>
              <a:buNone/>
            </a:pPr>
            <a:r>
              <a:rPr lang="en-US" sz="2400" b="1" i="1" smtClean="0">
                <a:latin typeface="Candara" pitchFamily="34" charset="0"/>
              </a:rPr>
              <a:t>The sky is low</a:t>
            </a:r>
          </a:p>
          <a:p>
            <a:pPr eaLnBrk="1" hangingPunct="1">
              <a:lnSpc>
                <a:spcPct val="80000"/>
              </a:lnSpc>
              <a:buFontTx/>
              <a:buNone/>
            </a:pPr>
            <a:r>
              <a:rPr lang="en-US" sz="2400" b="1" smtClean="0">
                <a:latin typeface="Candara" pitchFamily="34" charset="0"/>
              </a:rPr>
              <a:t>THE sky is low, the clouds are mean, </a:t>
            </a:r>
          </a:p>
          <a:p>
            <a:pPr eaLnBrk="1" hangingPunct="1">
              <a:lnSpc>
                <a:spcPct val="80000"/>
              </a:lnSpc>
              <a:buFontTx/>
              <a:buNone/>
            </a:pPr>
            <a:r>
              <a:rPr lang="en-US" sz="2400" b="1" smtClean="0">
                <a:latin typeface="Candara" pitchFamily="34" charset="0"/>
              </a:rPr>
              <a:t>A travelling flake of snow </a:t>
            </a:r>
          </a:p>
          <a:p>
            <a:pPr eaLnBrk="1" hangingPunct="1">
              <a:lnSpc>
                <a:spcPct val="80000"/>
              </a:lnSpc>
              <a:buFontTx/>
              <a:buNone/>
            </a:pPr>
            <a:r>
              <a:rPr lang="en-US" sz="2400" b="1" smtClean="0">
                <a:latin typeface="Candara" pitchFamily="34" charset="0"/>
              </a:rPr>
              <a:t>Across a barn or through a rut </a:t>
            </a:r>
          </a:p>
          <a:p>
            <a:pPr eaLnBrk="1" hangingPunct="1">
              <a:lnSpc>
                <a:spcPct val="80000"/>
              </a:lnSpc>
              <a:buFontTx/>
              <a:buNone/>
            </a:pPr>
            <a:r>
              <a:rPr lang="en-US" sz="2400" b="1" smtClean="0">
                <a:latin typeface="Candara" pitchFamily="34" charset="0"/>
              </a:rPr>
              <a:t>Debates if it will go. </a:t>
            </a:r>
          </a:p>
          <a:p>
            <a:pPr eaLnBrk="1" hangingPunct="1">
              <a:lnSpc>
                <a:spcPct val="80000"/>
              </a:lnSpc>
              <a:buFontTx/>
              <a:buNone/>
            </a:pPr>
            <a:r>
              <a:rPr lang="en-US" sz="2400" b="1" smtClean="0">
                <a:latin typeface="Candara" pitchFamily="34" charset="0"/>
              </a:rPr>
              <a:t>A narrow wind complains all day </a:t>
            </a:r>
          </a:p>
          <a:p>
            <a:pPr eaLnBrk="1" hangingPunct="1">
              <a:lnSpc>
                <a:spcPct val="80000"/>
              </a:lnSpc>
              <a:buFontTx/>
              <a:buNone/>
            </a:pPr>
            <a:r>
              <a:rPr lang="en-US" sz="2400" b="1" smtClean="0">
                <a:latin typeface="Candara" pitchFamily="34" charset="0"/>
              </a:rPr>
              <a:t>How some one treated him; </a:t>
            </a:r>
          </a:p>
          <a:p>
            <a:pPr eaLnBrk="1" hangingPunct="1">
              <a:lnSpc>
                <a:spcPct val="80000"/>
              </a:lnSpc>
              <a:buFontTx/>
              <a:buNone/>
            </a:pPr>
            <a:r>
              <a:rPr lang="en-US" sz="2400" b="1" smtClean="0">
                <a:latin typeface="Candara" pitchFamily="34" charset="0"/>
              </a:rPr>
              <a:t>Nature, like us, is sometimes caught </a:t>
            </a:r>
          </a:p>
          <a:p>
            <a:pPr eaLnBrk="1" hangingPunct="1">
              <a:lnSpc>
                <a:spcPct val="80000"/>
              </a:lnSpc>
              <a:buFontTx/>
              <a:buNone/>
            </a:pPr>
            <a:r>
              <a:rPr lang="en-US" sz="2400" b="1" smtClean="0">
                <a:latin typeface="Candara" pitchFamily="34" charset="0"/>
              </a:rPr>
              <a:t>Without her diadem. </a:t>
            </a:r>
          </a:p>
          <a:p>
            <a:pPr eaLnBrk="1" hangingPunct="1">
              <a:lnSpc>
                <a:spcPct val="80000"/>
              </a:lnSpc>
              <a:buFontTx/>
              <a:buNone/>
            </a:pPr>
            <a:endParaRPr lang="en-US" sz="2400" b="1" smtClean="0">
              <a:latin typeface="Candara" pitchFamily="34" charset="0"/>
            </a:endParaRPr>
          </a:p>
          <a:p>
            <a:pPr lvl="1" eaLnBrk="1" hangingPunct="1">
              <a:lnSpc>
                <a:spcPct val="80000"/>
              </a:lnSpc>
            </a:pPr>
            <a:r>
              <a:rPr lang="en-US" b="1" smtClean="0">
                <a:latin typeface="Candara" pitchFamily="34" charset="0"/>
              </a:rPr>
              <a:t>Emily Dickinson</a:t>
            </a:r>
            <a:endParaRPr lang="en-US" smtClean="0">
              <a:latin typeface="Candara" pitchFamily="34" charset="0"/>
            </a:endParaRPr>
          </a:p>
          <a:p>
            <a:pPr eaLnBrk="1" hangingPunct="1">
              <a:lnSpc>
                <a:spcPct val="80000"/>
              </a:lnSpc>
            </a:pPr>
            <a:endParaRPr lang="en-US" sz="2400" smtClean="0">
              <a:latin typeface="Baskerville Old Face" pitchFamily="18" charset="0"/>
            </a:endParaRPr>
          </a:p>
        </p:txBody>
      </p:sp>
      <p:sp>
        <p:nvSpPr>
          <p:cNvPr id="3077" name="Rectangle 5"/>
          <p:cNvSpPr>
            <a:spLocks noGrp="1" noChangeArrowheads="1"/>
          </p:cNvSpPr>
          <p:nvPr>
            <p:ph type="body" sz="half" idx="2"/>
          </p:nvPr>
        </p:nvSpPr>
        <p:spPr>
          <a:xfrm>
            <a:off x="4419600" y="381000"/>
            <a:ext cx="4724400" cy="6019800"/>
          </a:xfrm>
        </p:spPr>
        <p:txBody>
          <a:bodyPr/>
          <a:lstStyle/>
          <a:p>
            <a:pPr eaLnBrk="1" hangingPunct="1">
              <a:lnSpc>
                <a:spcPct val="90000"/>
              </a:lnSpc>
            </a:pPr>
            <a:r>
              <a:rPr lang="en-US" sz="3200" smtClean="0"/>
              <a:t>Question:  How does the word "person" give you a clue as to the meaning of personification?</a:t>
            </a:r>
            <a:br>
              <a:rPr lang="en-US" sz="3200" smtClean="0"/>
            </a:br>
            <a:r>
              <a:rPr lang="en-US" sz="3200" smtClean="0"/>
              <a:t>Why do you think a writer would want to use personification in a poem? List two examples of personification found in the poem at left.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diamond(in)">
                                      <p:cBhvr>
                                        <p:cTn id="7" dur="2000"/>
                                        <p:tgtEl>
                                          <p:spTgt spid="3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0"/>
            <a:ext cx="9144000" cy="6126163"/>
          </a:xfrm>
        </p:spPr>
        <p:txBody>
          <a:bodyPr/>
          <a:lstStyle/>
          <a:p>
            <a:pPr eaLnBrk="1" hangingPunct="1"/>
            <a:r>
              <a:rPr lang="en-US" sz="3600" i="1" dirty="0" smtClean="0"/>
              <a:t>Answer:  The word “person” lets me know that personification means that some object in the poem has qualities or actions like a person.(1 point) A poet might use personification to help us feel a relationship to the object. (2 points)  “The clouds are mean” </a:t>
            </a:r>
            <a:r>
              <a:rPr lang="en-US" sz="3600" i="1" dirty="0" smtClean="0"/>
              <a:t> </a:t>
            </a:r>
            <a:r>
              <a:rPr lang="en-US" sz="3600" i="1" dirty="0" smtClean="0"/>
              <a:t>and “narrow wind complains” </a:t>
            </a:r>
            <a:r>
              <a:rPr lang="en-US" sz="3600" i="1" dirty="0" smtClean="0"/>
              <a:t>(3 </a:t>
            </a:r>
            <a:r>
              <a:rPr lang="en-US" sz="3600" i="1" dirty="0" smtClean="0"/>
              <a:t>points) are both examples of personification. </a:t>
            </a:r>
            <a:endParaRPr lang="en-US"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1348</TotalTime>
  <Words>947</Words>
  <Application>Microsoft Office PowerPoint</Application>
  <PresentationFormat>On-screen Show (4:3)</PresentationFormat>
  <Paragraphs>109</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Technic</vt:lpstr>
      <vt:lpstr>Mr. B’s  GUIDE TO CRQ’s</vt:lpstr>
      <vt:lpstr>Constructed Response Questions:</vt:lpstr>
      <vt:lpstr>Let’s look at some examples: (We will start out with simple examples.)</vt:lpstr>
      <vt:lpstr>Writing Tips for Your Response:</vt:lpstr>
      <vt:lpstr>Prewriting, continued.</vt:lpstr>
      <vt:lpstr> Writing: </vt:lpstr>
      <vt:lpstr>Writing, continued:</vt:lpstr>
      <vt:lpstr>Another example:</vt:lpstr>
      <vt:lpstr>Slide 9</vt:lpstr>
      <vt:lpstr>Slide 10</vt:lpstr>
      <vt:lpstr>Now you try one alone:</vt:lpstr>
      <vt:lpstr>Slide 12</vt:lpstr>
      <vt:lpstr>Slide 13</vt:lpstr>
      <vt:lpstr>Bullets and Diagrams</vt:lpstr>
      <vt:lpstr>Constructed Response Sample from WCPSS</vt:lpstr>
      <vt:lpstr>Reading the Question</vt:lpstr>
      <vt:lpstr>Scoring the Response</vt:lpstr>
      <vt:lpstr>Scoring the Response - or this</vt:lpstr>
      <vt:lpstr>Scoring the Response - Even this!</vt:lpstr>
      <vt:lpstr>• Identify three important  Rulers or Leaders of Civilization and describe their contribution to their people.  (for example, Montezuma, Mansa Musa).  </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B’s  GUIDE TO CRQ’s</dc:title>
  <dc:creator>pboayue</dc:creator>
  <cp:lastModifiedBy>pboayue</cp:lastModifiedBy>
  <cp:revision>5</cp:revision>
  <dcterms:created xsi:type="dcterms:W3CDTF">2013-04-22T11:16:53Z</dcterms:created>
  <dcterms:modified xsi:type="dcterms:W3CDTF">2013-04-23T11:26:59Z</dcterms:modified>
</cp:coreProperties>
</file>